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3"/>
  </p:notesMasterIdLst>
  <p:sldIdLst>
    <p:sldId id="444" r:id="rId2"/>
    <p:sldId id="445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04" r:id="rId12"/>
    <p:sldId id="405" r:id="rId13"/>
    <p:sldId id="406" r:id="rId14"/>
    <p:sldId id="407" r:id="rId15"/>
    <p:sldId id="408" r:id="rId16"/>
    <p:sldId id="409" r:id="rId17"/>
    <p:sldId id="447" r:id="rId18"/>
    <p:sldId id="410" r:id="rId19"/>
    <p:sldId id="411" r:id="rId20"/>
    <p:sldId id="412" r:id="rId21"/>
    <p:sldId id="44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5A9E"/>
    <a:srgbClr val="CC0099"/>
    <a:srgbClr val="FFCCFF"/>
    <a:srgbClr val="FBDAD1"/>
    <a:srgbClr val="ECEC0C"/>
    <a:srgbClr val="0000FF"/>
    <a:srgbClr val="CC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9"/>
    <p:restoredTop sz="94620"/>
  </p:normalViewPr>
  <p:slideViewPr>
    <p:cSldViewPr>
      <p:cViewPr varScale="1">
        <p:scale>
          <a:sx n="57" d="100"/>
          <a:sy n="57" d="100"/>
        </p:scale>
        <p:origin x="168" y="10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CCC3E2-5BF4-4640-934E-DCB827637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5C327-AADE-441F-8FD8-A0C08B2A1E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454B-0AE6-431C-9F12-990A86EC02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6430C-58B8-4E31-9984-1110795A8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4DEE1C0-DCBF-42DC-89A1-89C85A233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url?sa=i&amp;rct=j&amp;q=&amp;esrc=s&amp;source=images&amp;cd=&amp;cad=rja&amp;uact=8&amp;ved=2ahUKEwjvkICho6jcAhUN_KQKHe7-C40QjRx6BAgBEAU&amp;url=https://sciencestruck.com/osmosis-vs-diffusion&amp;psig=AOvVaw1o-C013YNLPFIJhC0duD_v&amp;ust=153199040549138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hyperlink" Target="https://www.google.rs/url?sa=i&amp;rct=j&amp;q=&amp;esrc=s&amp;source=images&amp;cd=&amp;cad=rja&amp;uact=8&amp;ved=2ahUKEwj5p_DBo6jcAhUtM-wKHWsgBfYQjRx6BAgBEAU&amp;url=https://www.scientistcindy.com/cell-membranes-and-osmosis.html&amp;psig=AOvVaw1o-C013YNLPFIJhC0duD_v&amp;ust=153199040549138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rs/url?sa=i&amp;rct=j&amp;q=&amp;esrc=s&amp;source=images&amp;cd=&amp;cad=rja&amp;uact=8&amp;ved=2ahUKEwizhoDEpKjcAhUR6qQKHQJyAbAQjRx6BAgBEAU&amp;url=http://www.maturski.org/BIOLOGIJA/Transportni-mehanizmi-celijske-membrane.html&amp;psig=AOvVaw3bGKZXRwtVTtwJhJfpVU0H&amp;ust=1531990762275732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rs/url?sa=i&amp;rct=j&amp;q=&amp;esrc=s&amp;source=images&amp;cd=&amp;ved=2ahUKEwjaoJS-zqncAhUDaVAKHTvlA-gQjRx6BAgBEAU&amp;url=https://edutorij.e-skole.hr/share/proxy/alfresco-noauth/edutorij/api/proxy-guest/074ffbb3-a1b7-4fe1-9f4a-1ea3539d642d/biologija-1/m03/j02/index.html&amp;psig=AOvVaw0CmTj5-JKSozsxLuyMGl1U&amp;ust=1532036174222093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fagocitoza+Animation&amp;&amp;view=detail&amp;mid=29856EA912393074667729856EA9123930746677&amp;&amp;FORM=VRDGAR&amp;ajf=60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18" y="1268760"/>
            <a:ext cx="8424936" cy="136245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sr-Latn-RS" dirty="0" err="1">
                <a:solidFill>
                  <a:schemeClr val="bg1"/>
                </a:solidFill>
                <a:latin typeface="Constantia" panose="02030602050306030303" pitchFamily="18" charset="0"/>
              </a:rPr>
              <a:t>Cell</a:t>
            </a:r>
            <a:r>
              <a:rPr lang="sr-Latn-RS" dirty="0">
                <a:solidFill>
                  <a:schemeClr val="bg1"/>
                </a:solidFill>
                <a:latin typeface="Constantia" panose="02030602050306030303" pitchFamily="18" charset="0"/>
              </a:rPr>
              <a:t> membrane </a:t>
            </a:r>
            <a:br>
              <a:rPr lang="sr-Latn-RS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(</a:t>
            </a:r>
            <a:r>
              <a:rPr lang="sr-Latn-RS" dirty="0" err="1">
                <a:solidFill>
                  <a:schemeClr val="bg1"/>
                </a:solidFill>
                <a:latin typeface="Constantia" panose="02030602050306030303" pitchFamily="18" charset="0"/>
              </a:rPr>
              <a:t>plasma</a:t>
            </a: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dirty="0">
                <a:solidFill>
                  <a:schemeClr val="bg1"/>
                </a:solidFill>
                <a:latin typeface="Constantia" panose="02030602050306030303" pitchFamily="18" charset="0"/>
              </a:rPr>
              <a:t>membrane</a:t>
            </a: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  <a:endParaRPr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>
          <a:xfrm>
            <a:off x="468313" y="3573463"/>
            <a:ext cx="7772400" cy="1509712"/>
          </a:xfrm>
        </p:spPr>
        <p:txBody>
          <a:bodyPr/>
          <a:lstStyle/>
          <a:p>
            <a:pPr algn="ctr" eaLnBrk="1" hangingPunct="1"/>
            <a:r>
              <a:rPr lang="en-US" altLang="en-US" sz="4000" dirty="0">
                <a:solidFill>
                  <a:schemeClr val="bg1"/>
                </a:solidFill>
                <a:latin typeface="Constantia" pitchFamily="18" charset="0"/>
              </a:rPr>
              <a:t>Transport of molecules across the cell membrane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81000"/>
            <a:ext cx="8229600" cy="191135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sz="4600" b="1" dirty="0">
                <a:solidFill>
                  <a:schemeClr val="bg1"/>
                </a:solidFill>
                <a:latin typeface="Constantia" pitchFamily="18" charset="0"/>
              </a:rPr>
              <a:t>Proteins in the membrane - ABO blood group antigens</a:t>
            </a:r>
            <a:endParaRPr lang="en-US" altLang="en-US" sz="4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4339" name="Picture 7" descr="memb_protein_A"/>
          <p:cNvPicPr>
            <a:picLocks noChangeAspect="1" noChangeArrowheads="1"/>
          </p:cNvPicPr>
          <p:nvPr/>
        </p:nvPicPr>
        <p:blipFill>
          <a:blip r:embed="rId2" cstate="print"/>
          <a:srcRect t="19917"/>
          <a:stretch>
            <a:fillRect/>
          </a:stretch>
        </p:blipFill>
        <p:spPr bwMode="auto">
          <a:xfrm>
            <a:off x="539552" y="3010694"/>
            <a:ext cx="3825875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memb_protein_B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 t="18031"/>
          <a:stretch>
            <a:fillRect/>
          </a:stretch>
        </p:blipFill>
        <p:spPr bwMode="auto">
          <a:xfrm>
            <a:off x="4572000" y="2971800"/>
            <a:ext cx="385445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sz="4800" b="1" dirty="0">
                <a:solidFill>
                  <a:schemeClr val="bg1"/>
                </a:solidFill>
                <a:latin typeface="Constantia" pitchFamily="18" charset="0"/>
              </a:rPr>
              <a:t>Transport of molecules across the cell membrane</a:t>
            </a:r>
            <a:endParaRPr lang="en-US" altLang="en-US" sz="48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Transport of </a:t>
            </a:r>
            <a:r>
              <a:rPr lang="en-GB" altLang="en-US" sz="3200" b="1" dirty="0">
                <a:solidFill>
                  <a:schemeClr val="bg1"/>
                </a:solidFill>
                <a:latin typeface="Constantia" panose="02030602050306030303" pitchFamily="18" charset="0"/>
              </a:rPr>
              <a:t>small</a:t>
            </a:r>
            <a:r>
              <a:rPr lang="en-GB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 molecules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Transport of </a:t>
            </a:r>
            <a:r>
              <a:rPr lang="en-GB" altLang="en-US" sz="3200" b="1" dirty="0">
                <a:solidFill>
                  <a:schemeClr val="bg1"/>
                </a:solidFill>
                <a:latin typeface="Constantia" panose="02030602050306030303" pitchFamily="18" charset="0"/>
              </a:rPr>
              <a:t>large</a:t>
            </a:r>
            <a:r>
              <a:rPr lang="en-GB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 molecules</a:t>
            </a:r>
            <a:endParaRPr lang="en-US" altLang="en-US" sz="32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>
              <a:defRPr/>
            </a:pPr>
            <a:r>
              <a:rPr lang="en-GB" altLang="en-US" sz="4600" b="1">
                <a:solidFill>
                  <a:schemeClr val="bg1"/>
                </a:solidFill>
                <a:latin typeface="Constantia" panose="02030602050306030303" pitchFamily="18" charset="0"/>
              </a:rPr>
              <a:t>Transport of small molecules</a:t>
            </a:r>
            <a:endParaRPr lang="en-US" altLang="en-US" sz="4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Through the lipid bilayer 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– nonpolar molecules and soluble in oil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By means of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carrier proteins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Through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protein channels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800" b="1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Can be: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Passive transport (simple diffusion and facilitated diffusion) – without energy expenditure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Active transport – with energy expenditure</a:t>
            </a:r>
            <a:endParaRPr lang="en-US" altLang="en-US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4762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Simple</a:t>
            </a:r>
            <a:r>
              <a:rPr lang="sr-Latn-RS" altLang="en-US" b="1" dirty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diffusion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7411" name="Picture 3" descr="300px-400px-Diffusi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60000"/>
          </a:blip>
          <a:srcRect b="19608"/>
          <a:stretch>
            <a:fillRect/>
          </a:stretch>
        </p:blipFill>
        <p:spPr>
          <a:xfrm>
            <a:off x="0" y="2057400"/>
            <a:ext cx="4648200" cy="3733800"/>
          </a:xfrm>
          <a:noFill/>
        </p:spPr>
      </p:pic>
      <p:sp>
        <p:nvSpPr>
          <p:cNvPr id="17412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Transport through the membrane </a:t>
            </a: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- down the concentration gradient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, until the concentrations are equal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Lipid-soluble molecules, gases, water, small water-soluble molecules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A special form is osmosis.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3700" y="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Osmosis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250825" y="1268413"/>
            <a:ext cx="4537075" cy="55895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Diffusion of water through the membrane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 pressure that can prevent osmosis - osmotic pressure </a:t>
            </a:r>
          </a:p>
          <a:p>
            <a:pPr eaLnBrk="1" hangingPunct="1"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A solution with a higher concentration of dissolved molecules and a lower amount of water than inside the cell - </a:t>
            </a: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hypertonic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And the opposite - </a:t>
            </a: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hypotonic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 solution.</a:t>
            </a:r>
            <a:endParaRPr lang="sr-Cyrl-CS" altLang="en-US" sz="2400" dirty="0">
              <a:solidFill>
                <a:srgbClr val="CC0099"/>
              </a:solidFill>
              <a:latin typeface="Constantia" pitchFamily="18" charset="0"/>
            </a:endParaRPr>
          </a:p>
        </p:txBody>
      </p:sp>
      <p:pic>
        <p:nvPicPr>
          <p:cNvPr id="18436" name="Picture 6" descr="Резултат слика за osmosi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33375"/>
            <a:ext cx="3932238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Резултат слика за osmosis images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4279900"/>
            <a:ext cx="3868738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333375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Facilitated diffusion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1557338"/>
            <a:ext cx="8229600" cy="3268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13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Transport of molecules across a membrane by carrier proteins, </a:t>
            </a:r>
            <a:r>
              <a:rPr lang="en-GB" alt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down a concentration gradient</a:t>
            </a: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-Glucose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 Regulated by hormones (glucose-insulin)</a:t>
            </a:r>
            <a:endParaRPr lang="sr-Cyrl-C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9460" name="Picture 6" descr="Резултат слика за olaksana difuzij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3898886"/>
            <a:ext cx="5688161" cy="267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US" altLang="en-US" b="1" dirty="0">
                <a:solidFill>
                  <a:schemeClr val="bg1"/>
                </a:solidFill>
                <a:latin typeface="Constantia" pitchFamily="18" charset="0"/>
              </a:rPr>
              <a:t>Active transport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From an area of ​​lower concentration to an area of ​​higher concentration (along the gradient or against the concentration gradient) </a:t>
            </a:r>
          </a:p>
          <a:p>
            <a:pPr eaLnBrk="1" hangingPunct="1">
              <a:defRPr/>
            </a:pPr>
            <a:r>
              <a:rPr lang="en-GB" altLang="en-U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carrier proteins </a:t>
            </a:r>
          </a:p>
          <a:p>
            <a:pPr eaLnBrk="1" hangingPunct="1"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energy expenditure (</a:t>
            </a:r>
            <a:r>
              <a:rPr lang="en-GB" altLang="en-U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ATP</a:t>
            </a: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5363D-94A2-645D-DDBA-0F1133364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D2195C-20E3-3782-CB48-F29BE64D2D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2050" name="Picture 2" descr="Resting Potential | BioNinja">
            <a:extLst>
              <a:ext uri="{FF2B5EF4-FFF2-40B4-BE49-F238E27FC236}">
                <a16:creationId xmlns:a16="http://schemas.microsoft.com/office/drawing/2014/main" id="{FB19A445-C9F1-A8F5-A978-F84502928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41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A4473A89-1000-6F2B-79E5-7A62CDC5767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534924" y="5574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altLang="en-US" sz="3200" b="1">
                <a:solidFill>
                  <a:schemeClr val="bg1"/>
                </a:solidFill>
                <a:latin typeface="Constantia" pitchFamily="18" charset="0"/>
              </a:rPr>
              <a:t>Sodium-potassium pump - role in the creation of membrane potential</a:t>
            </a:r>
            <a:endParaRPr lang="en-US" altLang="en-US" sz="3200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83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odium-Potassium (Na+/K+) Pump: Mechanism, Functions">
            <a:extLst>
              <a:ext uri="{FF2B5EF4-FFF2-40B4-BE49-F238E27FC236}">
                <a16:creationId xmlns:a16="http://schemas.microsoft.com/office/drawing/2014/main" id="{52A20777-C848-9A96-27D6-2B0B1F272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88"/>
            <a:ext cx="9144000" cy="652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6363" y="620713"/>
            <a:ext cx="8713787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sz="4600" b="1" dirty="0">
                <a:solidFill>
                  <a:schemeClr val="bg1"/>
                </a:solidFill>
                <a:latin typeface="Constantia" pitchFamily="18" charset="0"/>
              </a:rPr>
              <a:t>Transport of large molecules</a:t>
            </a:r>
            <a:endParaRPr lang="en-US" altLang="en-US" sz="4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1935163"/>
            <a:ext cx="8677275" cy="438943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active participation of the cell membrane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Endocytosis</a:t>
            </a: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(pinocytosis, phagocytosis) - the introduction of molecules into the cell </a:t>
            </a:r>
            <a:r>
              <a:rPr lang="en-GB" alt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endocytotic</a:t>
            </a: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vesicle - fuses with the primary lysosome - a secondary lysosome is formed 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en-GB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Exocytosis</a:t>
            </a:r>
            <a:r>
              <a:rPr lang="en-GB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- the release of undigested substances from the cell into the external environment. e.g. pancreatic cells - insulin</a:t>
            </a:r>
            <a:endParaRPr lang="en-U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65125" y="1889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Latn-RS" altLang="en-US" b="1" dirty="0" err="1">
                <a:solidFill>
                  <a:schemeClr val="bg1"/>
                </a:solidFill>
                <a:latin typeface="Constantia" pitchFamily="18" charset="0"/>
              </a:rPr>
              <a:t>Cell</a:t>
            </a:r>
            <a:r>
              <a:rPr lang="sr-Latn-RS" altLang="en-US" b="1" dirty="0">
                <a:solidFill>
                  <a:schemeClr val="bg1"/>
                </a:solidFill>
                <a:latin typeface="Constantia" pitchFamily="18" charset="0"/>
              </a:rPr>
              <a:t> membrane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147" name="Rectangle 7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60338" y="1196975"/>
            <a:ext cx="4699694" cy="5661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It represents a complex of barriers that separates the cell from the external environment.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The membrane is made up of: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en-GB" altLang="en-US" sz="1800" b="1" dirty="0">
                <a:solidFill>
                  <a:schemeClr val="bg1"/>
                </a:solidFill>
                <a:latin typeface="Constantia" pitchFamily="18" charset="0"/>
              </a:rPr>
              <a:t>lipids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en-GB" altLang="en-US" sz="1800" b="1" dirty="0">
                <a:solidFill>
                  <a:schemeClr val="bg1"/>
                </a:solidFill>
                <a:latin typeface="Constantia" pitchFamily="18" charset="0"/>
              </a:rPr>
              <a:t>proteins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en-GB" altLang="en-US" sz="1800" b="1" dirty="0">
                <a:solidFill>
                  <a:schemeClr val="bg1"/>
                </a:solidFill>
                <a:latin typeface="Constantia" pitchFamily="18" charset="0"/>
              </a:rPr>
              <a:t>carbohydrates-oligosaccharides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b="1" dirty="0">
                <a:solidFill>
                  <a:schemeClr val="bg1"/>
                </a:solidFill>
                <a:latin typeface="Constantia" pitchFamily="18" charset="0"/>
              </a:rPr>
              <a:t>Fluid-mosaic model </a:t>
            </a: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of the structure- two layers of phospholipids in which proteins are immersed.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Proteins that protrude to the surface of the cell and some of the lipid molecules in the outer lipid layer have covalently bound oligosaccharide chains.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1800" dirty="0">
                <a:solidFill>
                  <a:schemeClr val="bg1"/>
                </a:solidFill>
                <a:latin typeface="Constantia" pitchFamily="18" charset="0"/>
              </a:rPr>
              <a:t>Oligosaccharides-it is assumed that they play a role in cell recognition and intercellular communication.</a:t>
            </a:r>
            <a:endParaRPr lang="sr-Cyrl-CS" altLang="en-US" sz="18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6148" name="Picture 4" descr="celijska membr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173" y="2204864"/>
            <a:ext cx="4398290" cy="334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19113" y="6207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  <a:t>Mechanism of endocytosis (active participation of the cell membrane)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  <p:pic>
        <p:nvPicPr>
          <p:cNvPr id="23555" name="Picture 6" descr="Image result for endocitoza i egzocitoz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488" y="2060575"/>
            <a:ext cx="3529012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1116013" y="5949950"/>
            <a:ext cx="68405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>
              <a:solidFill>
                <a:schemeClr val="bg1"/>
              </a:solidFill>
            </a:endParaRPr>
          </a:p>
          <a:p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2502" y="2060575"/>
            <a:ext cx="3986211" cy="3011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 typeface="+mj-lt"/>
              <a:buAutoNum type="arabicPeriod"/>
              <a:defRPr/>
            </a:pPr>
            <a:r>
              <a:rPr lang="en-GB" b="0" i="0" u="none" strike="noStrike" dirty="0">
                <a:solidFill>
                  <a:srgbClr val="1F1F1F"/>
                </a:solidFill>
                <a:effectLst/>
                <a:latin typeface="Helvetica Neue" panose="02000503000000020004" pitchFamily="2" charset="0"/>
              </a:rPr>
              <a:t>phagocytosis </a:t>
            </a:r>
          </a:p>
          <a:p>
            <a:pPr marL="342900" indent="-342900" algn="ctr">
              <a:buFont typeface="+mj-lt"/>
              <a:buAutoNum type="arabicPeriod"/>
              <a:defRPr/>
            </a:pPr>
            <a:r>
              <a:rPr lang="en-GB" b="0" i="0" u="none" strike="noStrike" dirty="0">
                <a:solidFill>
                  <a:srgbClr val="1F1F1F"/>
                </a:solidFill>
                <a:effectLst/>
                <a:latin typeface="Helvetica Neue" panose="02000503000000020004" pitchFamily="2" charset="0"/>
              </a:rPr>
              <a:t>pinocytosis </a:t>
            </a:r>
          </a:p>
          <a:p>
            <a:pPr marL="342900" indent="-342900" algn="ctr">
              <a:buFont typeface="+mj-lt"/>
              <a:buAutoNum type="arabicPeriod"/>
              <a:defRPr/>
            </a:pPr>
            <a:r>
              <a:rPr lang="en-GB" b="0" i="0" u="none" strike="noStrike" dirty="0">
                <a:solidFill>
                  <a:srgbClr val="1F1F1F"/>
                </a:solidFill>
                <a:effectLst/>
                <a:latin typeface="Helvetica Neue" panose="02000503000000020004" pitchFamily="2" charset="0"/>
              </a:rPr>
              <a:t>receptor-mediated endocytosis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3850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b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</a:br>
            <a: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  <a:t>Mechanism of exocytosis (active participation of the cell membrane)</a:t>
            </a:r>
            <a:br>
              <a:rPr lang="en-GB" altLang="en-US" sz="3600" b="1" dirty="0">
                <a:solidFill>
                  <a:schemeClr val="bg1"/>
                </a:solidFill>
                <a:latin typeface="Constantia" pitchFamily="18" charset="0"/>
              </a:rPr>
            </a:br>
            <a:endParaRPr lang="en-US" altLang="en-US" sz="3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4579" name="Picture 2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5688012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284163" y="5919788"/>
            <a:ext cx="8496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bg1"/>
                </a:solidFill>
                <a:hlinkClick r:id="rId3"/>
              </a:rPr>
              <a:t>https://www.bing.com/videos/search?q=fagocitoza+Animation&amp;&amp;view=detail&amp;mid=29856EA912393074667729856EA9123930746677&amp;&amp;FORM=VRDGAR&amp;ajf=60</a:t>
            </a:r>
            <a:endParaRPr lang="en-US" altLang="en-US">
              <a:solidFill>
                <a:schemeClr val="bg1"/>
              </a:solidFill>
            </a:endParaRPr>
          </a:p>
          <a:p>
            <a:endParaRPr lang="en-US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4762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Phospholipids </a:t>
            </a:r>
            <a:b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</a:br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(structural lipids)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marL="533400" indent="-533400"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They have 2 parts: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+mj-lt"/>
              <a:buAutoNum type="arabicPeriod"/>
            </a:pP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head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 (polar)-hydrophilic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+mj-lt"/>
              <a:buAutoNum type="arabicPeriod"/>
            </a:pPr>
            <a:r>
              <a:rPr lang="en-GB" altLang="en-US" sz="2400" b="1" dirty="0">
                <a:solidFill>
                  <a:schemeClr val="bg1"/>
                </a:solidFill>
                <a:latin typeface="Constantia" pitchFamily="18" charset="0"/>
              </a:rPr>
              <a:t>tail</a:t>
            </a: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 (nonpolar)-hydrophobic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en-GB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en-GB" altLang="en-US" sz="2400" dirty="0">
                <a:solidFill>
                  <a:schemeClr val="bg1"/>
                </a:solidFill>
                <a:latin typeface="Constantia" pitchFamily="18" charset="0"/>
              </a:rPr>
              <a:t>They are turned with the hydrophobic parts towards each other.</a:t>
            </a:r>
            <a:endParaRPr lang="sr-Cyrl-CS" altLang="en-US" sz="2400" dirty="0">
              <a:solidFill>
                <a:schemeClr val="bg1"/>
              </a:solidFill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endParaRPr lang="sr-Cyrl-CS" altLang="en-US" sz="2400" dirty="0">
              <a:solidFill>
                <a:schemeClr val="bg1"/>
              </a:solidFill>
            </a:endParaRPr>
          </a:p>
        </p:txBody>
      </p:sp>
      <p:pic>
        <p:nvPicPr>
          <p:cNvPr id="7172" name="Picture 4" descr="ln0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0"/>
            <a:ext cx="4703763" cy="227488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333375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Membrane lipids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Lipids and proteins are constantly moving</a:t>
            </a:r>
          </a:p>
          <a:p>
            <a:pPr marL="609600" indent="-609600" eaLnBrk="1" hangingPunct="1"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In the membrane: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Phospholipids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Glycolipids (lipids with oligosaccharides attached to their heads)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Cholesterol (</a:t>
            </a:r>
            <a:r>
              <a:rPr lang="en-GB" altLang="en-US" sz="2800" u="sng" dirty="0">
                <a:solidFill>
                  <a:schemeClr val="bg1"/>
                </a:solidFill>
                <a:latin typeface="Constantia" pitchFamily="18" charset="0"/>
              </a:rPr>
              <a:t>prokaryotes do not have them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)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Membrane proteins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191611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sr-Cyrl-CS" altLang="en-US" sz="2800" dirty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They are specific, </a:t>
            </a:r>
            <a:r>
              <a:rPr lang="en-GB" altLang="en-US" sz="2800" b="1" dirty="0">
                <a:solidFill>
                  <a:schemeClr val="bg1"/>
                </a:solidFill>
                <a:latin typeface="Constantia" pitchFamily="18" charset="0"/>
              </a:rPr>
              <a:t>responsible for the selective permeability of the membrane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en-GB" altLang="en-US" sz="28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For example: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l-GR" altLang="en-US" sz="2800" dirty="0">
                <a:solidFill>
                  <a:schemeClr val="bg1"/>
                </a:solidFill>
                <a:latin typeface="Constantia" pitchFamily="18" charset="0"/>
              </a:rPr>
              <a:t>α-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glucose enters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l-GR" altLang="en-US" sz="2800" dirty="0">
                <a:solidFill>
                  <a:schemeClr val="bg1"/>
                </a:solidFill>
                <a:latin typeface="Constantia" pitchFamily="18" charset="0"/>
              </a:rPr>
              <a:t>β-</a:t>
            </a:r>
            <a:r>
              <a:rPr lang="en-GB" altLang="en-US" sz="2800" dirty="0">
                <a:solidFill>
                  <a:schemeClr val="bg1"/>
                </a:solidFill>
                <a:latin typeface="Constantia" pitchFamily="18" charset="0"/>
              </a:rPr>
              <a:t>glucose does not enter the cell</a:t>
            </a:r>
            <a:endParaRPr lang="sr-Cyrl-CS" altLang="en-US" sz="2800" dirty="0">
              <a:solidFill>
                <a:schemeClr val="accent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b="1" dirty="0">
                <a:solidFill>
                  <a:schemeClr val="bg1"/>
                </a:solidFill>
                <a:latin typeface="Constantia" pitchFamily="18" charset="0"/>
              </a:rPr>
              <a:t>Membrane proteins</a:t>
            </a:r>
            <a:r>
              <a:rPr lang="sr-Cyrl-CS" altLang="en-US" b="1" dirty="0">
                <a:solidFill>
                  <a:schemeClr val="bg1"/>
                </a:solidFill>
                <a:latin typeface="Constantia" pitchFamily="18" charset="0"/>
              </a:rPr>
              <a:t>:</a:t>
            </a:r>
            <a:endParaRPr lang="en-US" altLang="en-US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830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structural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enzymes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receptors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carriers and channels – participate in the transport of molecules across the membrane</a:t>
            </a:r>
            <a:endParaRPr lang="en-U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GB" altLang="en-US" sz="4000" b="1" dirty="0">
                <a:solidFill>
                  <a:schemeClr val="bg1"/>
                </a:solidFill>
                <a:latin typeface="Constantia" pitchFamily="18" charset="0"/>
              </a:rPr>
              <a:t>Proteins according to their location in the membrane are:</a:t>
            </a:r>
            <a:endParaRPr lang="en-US" altLang="en-US" sz="40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GB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peripheral</a:t>
            </a: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on both sides of the membrane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e.g. enzymes, antigens (recognition proteins)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GB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GB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integral</a:t>
            </a:r>
            <a:r>
              <a:rPr lang="en-GB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(transmembrane) - embedded in the phospholipid layer, they form protein channels or pores - carrier proteins. </a:t>
            </a:r>
            <a:endParaRPr lang="en-US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8077200" cy="45497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692150"/>
            <a:ext cx="8229600" cy="1716088"/>
          </a:xfrm>
        </p:spPr>
        <p:txBody>
          <a:bodyPr lIns="91440" rIns="91440" bIns="45720" anchor="ctr"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Proteins on the outside of the membrane often have carbohydrates - a </a:t>
            </a:r>
            <a:r>
              <a:rPr lang="en-GB" altLang="en-US" sz="3600" b="1" dirty="0">
                <a:solidFill>
                  <a:schemeClr val="bg1"/>
                </a:solidFill>
                <a:latin typeface="Constantia" panose="02030602050306030303" pitchFamily="18" charset="0"/>
              </a:rPr>
              <a:t>glycocalyx</a:t>
            </a:r>
            <a:r>
              <a:rPr lang="en-GB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  <a:endParaRPr lang="en-US" altLang="en-US" sz="4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2924175"/>
            <a:ext cx="8229600" cy="3025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They function as </a:t>
            </a:r>
            <a:r>
              <a:rPr lang="en-GB" altLang="en-U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antigens</a:t>
            </a: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GB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Example: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GB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ABO blood groups - AB blood group has both antigens, and O blood group has NONE</a:t>
            </a:r>
            <a:endParaRPr lang="sr-Cyrl-CS" altLang="en-US" sz="2800" dirty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Flow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2468</TotalTime>
  <Words>641</Words>
  <Application>Microsoft Macintosh PowerPoint</Application>
  <PresentationFormat>On-screen Show (4:3)</PresentationFormat>
  <Paragraphs>97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Constantia</vt:lpstr>
      <vt:lpstr>Helvetica Neue</vt:lpstr>
      <vt:lpstr>Times New Roman</vt:lpstr>
      <vt:lpstr>Wingdings</vt:lpstr>
      <vt:lpstr>Wingdings 2</vt:lpstr>
      <vt:lpstr>4_Flow</vt:lpstr>
      <vt:lpstr>Cell membrane  (plasma membrane)</vt:lpstr>
      <vt:lpstr>Cell membrane</vt:lpstr>
      <vt:lpstr>Phospholipids  (structural lipids)</vt:lpstr>
      <vt:lpstr>Membrane lipids</vt:lpstr>
      <vt:lpstr>Membrane proteins</vt:lpstr>
      <vt:lpstr>Membrane proteins:</vt:lpstr>
      <vt:lpstr>Proteins according to their location in the membrane are:</vt:lpstr>
      <vt:lpstr>PowerPoint Presentation</vt:lpstr>
      <vt:lpstr>Proteins on the outside of the membrane often have carbohydrates - a glycocalyx.</vt:lpstr>
      <vt:lpstr>Proteins in the membrane - ABO blood group antigens</vt:lpstr>
      <vt:lpstr>Transport of molecules across the cell membrane</vt:lpstr>
      <vt:lpstr>Transport of small molecules</vt:lpstr>
      <vt:lpstr>Simple diffusion</vt:lpstr>
      <vt:lpstr>Osmosis</vt:lpstr>
      <vt:lpstr>Facilitated diffusion</vt:lpstr>
      <vt:lpstr>Active transport</vt:lpstr>
      <vt:lpstr>PowerPoint Presentation</vt:lpstr>
      <vt:lpstr>PowerPoint Presentation</vt:lpstr>
      <vt:lpstr>Transport of large molecules</vt:lpstr>
      <vt:lpstr>Mechanism of endocytosis (active participation of the cell membrane)</vt:lpstr>
      <vt:lpstr> Mechanism of exocytosis (active participation of the cell membrane)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Microsoft Office User</cp:lastModifiedBy>
  <cp:revision>192</cp:revision>
  <dcterms:created xsi:type="dcterms:W3CDTF">2005-11-04T21:33:24Z</dcterms:created>
  <dcterms:modified xsi:type="dcterms:W3CDTF">2025-12-18T10:05:27Z</dcterms:modified>
</cp:coreProperties>
</file>